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8" r:id="rId1"/>
  </p:sldMasterIdLst>
  <p:notesMasterIdLst>
    <p:notesMasterId r:id="rId16"/>
  </p:notesMasterIdLst>
  <p:sldIdLst>
    <p:sldId id="257" r:id="rId2"/>
    <p:sldId id="274" r:id="rId3"/>
    <p:sldId id="258" r:id="rId4"/>
    <p:sldId id="259" r:id="rId5"/>
    <p:sldId id="275" r:id="rId6"/>
    <p:sldId id="260" r:id="rId7"/>
    <p:sldId id="276" r:id="rId8"/>
    <p:sldId id="262" r:id="rId9"/>
    <p:sldId id="277" r:id="rId10"/>
    <p:sldId id="278" r:id="rId11"/>
    <p:sldId id="266" r:id="rId12"/>
    <p:sldId id="279" r:id="rId13"/>
    <p:sldId id="280" r:id="rId14"/>
    <p:sldId id="273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4374"/>
    <a:srgbClr val="004174"/>
    <a:srgbClr val="003D6D"/>
    <a:srgbClr val="1B2F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16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75EA7-9A42-4DFE-8BAE-66CF57534BDF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0B253-91B2-42EF-902E-7B0EDCDE8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4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1AC6AA0-939C-4109-965B-D5D8A51A564C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3638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u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08647" y="2896477"/>
            <a:ext cx="3927642" cy="354430"/>
          </a:xfr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 b="0" baseline="0">
                <a:solidFill>
                  <a:schemeClr val="tx1"/>
                </a:soli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o-RO" dirty="0"/>
              <a:t>Author</a:t>
            </a:r>
            <a:endParaRPr lang="en-US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6524537" y="636956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kern="1200">
                <a:solidFill>
                  <a:srgbClr val="004174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/>
          <p:cNvCxnSpPr>
            <a:cxnSpLocks/>
          </p:cNvCxnSpPr>
          <p:nvPr userDrawn="1"/>
        </p:nvCxnSpPr>
        <p:spPr>
          <a:xfrm>
            <a:off x="2859656" y="3512708"/>
            <a:ext cx="3424687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79" y="2913308"/>
            <a:ext cx="1198800" cy="119880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2110714" y="3723695"/>
            <a:ext cx="4923507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Faculty of Mathematics and Computer Science</a:t>
            </a:r>
            <a:br>
              <a:rPr lang="ro-RO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</a:br>
            <a:r>
              <a:rPr lang="ro-RO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Babeș-Bolyai University</a:t>
            </a:r>
            <a:endParaRPr 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201167" y="1612141"/>
            <a:ext cx="8741664" cy="916185"/>
          </a:xfrm>
          <a:effectLst/>
        </p:spPr>
        <p:txBody>
          <a:bodyPr wrap="none" anchor="t">
            <a:normAutofit/>
          </a:bodyPr>
          <a:lstStyle>
            <a:lvl1pPr algn="ctr">
              <a:defRPr sz="5400" b="0" spc="-225" baseline="0">
                <a:solidFill>
                  <a:schemeClr val="accent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 dirty="0"/>
              <a:t>Title of the presentation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5157" y="2914244"/>
            <a:ext cx="1197864" cy="119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143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Imagine panoramic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45" y="4731365"/>
            <a:ext cx="8741664" cy="819355"/>
          </a:xfr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2422" y="997777"/>
            <a:ext cx="8741664" cy="3746118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4" y="5550720"/>
            <a:ext cx="8741664" cy="682472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8C73F64-BB87-4471-B349-F98C61803E44}" type="datetime1">
              <a:rPr lang="ro-RO" smtClean="0"/>
              <a:t>08.12.2024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</a:t>
            </a: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3421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descrie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45" y="980303"/>
            <a:ext cx="8741664" cy="3130754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6" y="4283676"/>
            <a:ext cx="8741664" cy="1911178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43CB679-61C4-429E-A3DA-05AB0DF69670}" type="datetime1">
              <a:rPr lang="ro-RO" smtClean="0"/>
              <a:t>08.12.2024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</a:t>
            </a: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82766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si descriere complex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58" y="911942"/>
            <a:ext cx="8741664" cy="2992904"/>
          </a:xfrm>
        </p:spPr>
        <p:txBody>
          <a:bodyPr anchor="ctr"/>
          <a:lstStyle>
            <a:lvl1pPr>
              <a:defRPr sz="33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87745" y="4038121"/>
            <a:ext cx="8741664" cy="54896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745" y="4733580"/>
            <a:ext cx="874166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B7B9E3-3F16-4EB2-A280-CA6ADD8A76F9}" type="datetime1">
              <a:rPr lang="ro-RO" smtClean="0"/>
              <a:t>08.12.2024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8359" y="2743200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</a:t>
            </a: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8758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7745" y="2277540"/>
            <a:ext cx="8394192" cy="2511835"/>
          </a:xfrm>
        </p:spPr>
        <p:txBody>
          <a:bodyPr anchor="b">
            <a:normAutofit/>
          </a:bodyPr>
          <a:lstStyle>
            <a:lvl1pPr>
              <a:defRPr sz="405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ro-RO" dirty="0"/>
              <a:t>New section title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87744" y="5040051"/>
            <a:ext cx="8394192" cy="1140644"/>
          </a:xfrm>
        </p:spPr>
        <p:txBody>
          <a:bodyPr anchor="t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o-RO" dirty="0"/>
              <a:t>Description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87744" y="4867057"/>
            <a:ext cx="3691803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954" y="257695"/>
            <a:ext cx="1620982" cy="16209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375" y="19528"/>
            <a:ext cx="1508760" cy="213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365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inut pe 3 coloan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87744" y="914400"/>
            <a:ext cx="8742071" cy="7762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87745" y="1844760"/>
            <a:ext cx="2743200" cy="576262"/>
          </a:xfr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202381" y="253056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98455" y="1838710"/>
            <a:ext cx="2743200" cy="576262"/>
          </a:xfr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90541" y="252451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5" y="1838710"/>
            <a:ext cx="2743200" cy="576262"/>
          </a:xfrm>
          <a:solidFill>
            <a:schemeClr val="accent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>
              <a:buNone/>
              <a:defRPr lang="en-US" sz="1800" b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186615" y="2524510"/>
            <a:ext cx="274320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0BFDD1-F089-406B-B13D-24459AF1F4B3}" type="datetime1">
              <a:rPr lang="ro-RO" smtClean="0"/>
              <a:t>08.12.2024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</a:t>
            </a: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6471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e 3 coloane cu imagin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87745" y="3731836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87745" y="1690687"/>
            <a:ext cx="2743200" cy="189594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87745" y="4308099"/>
            <a:ext cx="2743200" cy="1903231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86581" y="3733117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86580" y="1691968"/>
            <a:ext cx="2743200" cy="19021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85565" y="4309378"/>
            <a:ext cx="2743200" cy="1901952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86617" y="3726704"/>
            <a:ext cx="2743200" cy="576262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86616" y="1685555"/>
            <a:ext cx="2743200" cy="190108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186524" y="4302963"/>
            <a:ext cx="2743200" cy="1901952"/>
          </a:xfrm>
        </p:spPr>
        <p:txBody>
          <a:bodyPr anchor="t">
            <a:normAutofit/>
          </a:bodyPr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0443F85-6CF1-4743-8D90-AAA60684A09A}" type="datetime1">
              <a:rPr lang="ro-RO" smtClean="0"/>
              <a:t>08.12.2024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1"/>
          <p:cNvSpPr txBox="1">
            <a:spLocks/>
          </p:cNvSpPr>
          <p:nvPr userDrawn="1"/>
        </p:nvSpPr>
        <p:spPr>
          <a:xfrm>
            <a:off x="187745" y="914400"/>
            <a:ext cx="8394192" cy="77628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>
                <a:solidFill>
                  <a:srgbClr val="00417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</a:t>
            </a: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6973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4532945" y="4252321"/>
            <a:ext cx="4048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ro-RO" b="1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www.cs.ubbcluj.ro</a:t>
            </a:r>
            <a:endParaRPr lang="en-US" b="1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258962" y="2524510"/>
            <a:ext cx="0" cy="209714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685" y="2519497"/>
            <a:ext cx="2102156" cy="210215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4532945" y="3486086"/>
            <a:ext cx="4048992" cy="5232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 </a:t>
            </a:r>
            <a:r>
              <a:rPr lang="en-US" sz="14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Mihail</a:t>
            </a:r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sz="14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Kogălniceanu</a:t>
            </a:r>
            <a:r>
              <a:rPr 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Street,</a:t>
            </a:r>
            <a:b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ro-RO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Cluj-Napoca, Cluj, România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4532944" y="2658297"/>
            <a:ext cx="4182687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ctr"/>
            <a:r>
              <a:rPr 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FACULTY OF MATHEMATICS AND COMPUTER SCIENCE</a:t>
            </a:r>
            <a:br>
              <a:rPr 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</a:br>
            <a:r>
              <a:rPr 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BABEȘ-BOLYAI UNIVERSITY</a:t>
            </a:r>
          </a:p>
        </p:txBody>
      </p:sp>
    </p:spTree>
    <p:extLst>
      <p:ext uri="{BB962C8B-B14F-4D97-AF65-F5344CB8AC3E}">
        <p14:creationId xmlns:p14="http://schemas.microsoft.com/office/powerpoint/2010/main" val="846535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si Contin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17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  <a:lvl2pPr>
              <a:defRPr>
                <a:solidFill>
                  <a:srgbClr val="114374"/>
                </a:solidFill>
              </a:defRPr>
            </a:lvl2pPr>
            <a:lvl3pPr>
              <a:defRPr>
                <a:solidFill>
                  <a:srgbClr val="114374"/>
                </a:solidFill>
              </a:defRPr>
            </a:lvl3pPr>
            <a:lvl4pPr>
              <a:defRPr>
                <a:solidFill>
                  <a:srgbClr val="114374"/>
                </a:solidFill>
              </a:defRPr>
            </a:lvl4pPr>
            <a:lvl5pPr>
              <a:defRPr>
                <a:solidFill>
                  <a:srgbClr val="114374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9E660680-5D30-4928-AFEE-EFE373B5A7E4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114374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ro-RO" sz="18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ro-RO" sz="1600" kern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 University</a:t>
            </a:r>
            <a:endParaRPr lang="en-US" sz="1600" kern="1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724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une noua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2627870" y="3891566"/>
            <a:ext cx="5954066" cy="1194650"/>
          </a:xfrm>
        </p:spPr>
        <p:txBody>
          <a:bodyPr wrap="none" anchor="t">
            <a:normAutofit/>
          </a:bodyPr>
          <a:lstStyle>
            <a:lvl1pPr algn="l">
              <a:defRPr sz="5400" b="0" spc="-225" baseline="0">
                <a:solidFill>
                  <a:schemeClr val="accent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o-RO" dirty="0"/>
              <a:t>New section 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627870" y="5419782"/>
            <a:ext cx="5954066" cy="617822"/>
          </a:xfrm>
          <a:noFill/>
        </p:spPr>
        <p:txBody>
          <a:bodyPr anchor="ctr">
            <a:normAutofit/>
          </a:bodyPr>
          <a:lstStyle>
            <a:lvl1pPr marL="0" indent="0" algn="l">
              <a:buNone/>
              <a:defRPr sz="2400" b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o-RO" dirty="0"/>
              <a:t>New section subtitle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627870" y="5102692"/>
            <a:ext cx="5954066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128024"/>
            <a:ext cx="1949335" cy="194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89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inut paralel simpl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422" y="1825625"/>
            <a:ext cx="423367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96145" y="1825625"/>
            <a:ext cx="423367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422" y="6362236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EBFE15B-FC0C-4BDC-98CE-2DC1985C35C8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2417" y="6351137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</a:t>
            </a: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260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t paralel complex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422" y="1747044"/>
            <a:ext cx="4233672" cy="823912"/>
          </a:xfrm>
          <a:solidFill>
            <a:srgbClr val="004174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422" y="2570956"/>
            <a:ext cx="4233672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96144" y="1747044"/>
            <a:ext cx="4233672" cy="823912"/>
          </a:xfrm>
          <a:solidFill>
            <a:srgbClr val="004174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>
              <a:buNone/>
              <a:defRPr lang="en-US" sz="2000" b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96144" y="2570956"/>
            <a:ext cx="4233672" cy="36845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DD4DE-8505-4170-BC85-ADE1A94F2923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92421" y="876854"/>
            <a:ext cx="8741664" cy="7693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</a:t>
            </a: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8396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070D0AA-3C1E-4E72-9943-21D74551EC78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</a:t>
            </a: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616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lide G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4FF279F-06B5-4D3C-B296-B75D9F1D31D2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</a:t>
            </a: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9186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itlu si Continu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22" y="987426"/>
            <a:ext cx="3386597" cy="1069974"/>
          </a:xfrm>
        </p:spPr>
        <p:txBody>
          <a:bodyPr anchor="ctr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0" y="987426"/>
            <a:ext cx="5042425" cy="512524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421" y="2301081"/>
            <a:ext cx="3386597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AD331B7-5E44-4C8E-9E59-F135AE7E0360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</a:t>
            </a: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636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u si Imagin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5042425" cy="5125243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A2E86E6-5DA6-435C-931E-811436498A45}" type="datetime1">
              <a:rPr lang="ro-RO" smtClean="0"/>
              <a:t>08.12.2024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92422" y="987426"/>
            <a:ext cx="3386597" cy="1069974"/>
          </a:xfrm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421" y="2301081"/>
            <a:ext cx="3386597" cy="38115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-2"/>
            <a:ext cx="9144000" cy="6155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92421" y="-2"/>
            <a:ext cx="8737395" cy="615553"/>
          </a:xfrm>
          <a:prstGeom prst="rect">
            <a:avLst/>
          </a:prstGeom>
          <a:solidFill>
            <a:srgbClr val="004174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Faculty of Mathematics and Computer Science</a:t>
            </a:r>
            <a:br>
              <a:rPr lang="en-US" sz="18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</a:br>
            <a:r>
              <a:rPr lang="en-US" sz="1600" kern="1200" dirty="0" err="1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Babeș-Bolyai</a:t>
            </a:r>
            <a:r>
              <a:rPr lang="en-US" sz="1600" kern="12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n-ea"/>
                <a:cs typeface="+mn-cs"/>
              </a:rPr>
              <a:t> University</a:t>
            </a:r>
            <a:endParaRPr lang="en-US" sz="1800" kern="1200" dirty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3716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423" y="876854"/>
            <a:ext cx="8737394" cy="769383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421" y="1825625"/>
            <a:ext cx="873739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2422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A049742B-DFC4-4319-BF0D-55F400766659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416" y="6361329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F15DF4B7-D390-4743-BC4A-39E252620E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02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5" r:id="rId16"/>
  </p:sldLayoutIdLst>
  <p:hf hdr="0" ftr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36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o-RO" dirty="0"/>
              <a:t>Șotropa Diana</a:t>
            </a:r>
            <a:r>
              <a:rPr lang="en-US" dirty="0"/>
              <a:t>, PHD, Lecturer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o-RO" dirty="0"/>
              <a:t>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097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o-RO" dirty="0"/>
              <a:t>Research Centers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Faculty of Mathematics and Computer Science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4294967295"/>
          </p:nvPr>
        </p:nvSpPr>
        <p:spPr>
          <a:xfrm>
            <a:off x="0" y="6362700"/>
            <a:ext cx="2057400" cy="365125"/>
          </a:xfrm>
        </p:spPr>
        <p:txBody>
          <a:bodyPr/>
          <a:lstStyle/>
          <a:p>
            <a:fld id="{C1989715-8581-4C3E-AC39-BEECF7E06D26}" type="datetime1">
              <a:rPr lang="ro-RO" smtClean="0"/>
              <a:t>08.12.2024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086600" y="6351588"/>
            <a:ext cx="2057400" cy="365125"/>
          </a:xfrm>
        </p:spPr>
        <p:txBody>
          <a:bodyPr/>
          <a:lstStyle/>
          <a:p>
            <a:fld id="{F15DF4B7-D390-4743-BC4A-39E252620E6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559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en-US" dirty="0"/>
              <a:t>Accredited Research Centers </a:t>
            </a:r>
            <a:br>
              <a:rPr lang="en-US" dirty="0"/>
            </a:br>
            <a:r>
              <a:rPr lang="en-US" sz="2700" dirty="0"/>
              <a:t>by the </a:t>
            </a:r>
            <a:r>
              <a:rPr lang="en-US" sz="2700" dirty="0" err="1"/>
              <a:t>Babeş-Bolyai</a:t>
            </a:r>
            <a:r>
              <a:rPr lang="en-US" sz="2700" dirty="0"/>
              <a:t> University</a:t>
            </a:r>
            <a:endParaRPr lang="it-IT" sz="2000" dirty="0"/>
          </a:p>
        </p:txBody>
      </p:sp>
      <p:sp>
        <p:nvSpPr>
          <p:cNvPr id="1331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1846" b="1" dirty="0">
                <a:solidFill>
                  <a:srgbClr val="1F4976"/>
                </a:solidFill>
              </a:rPr>
              <a:t>Research Center of Applied Analysis</a:t>
            </a:r>
            <a:r>
              <a:rPr lang="ro-RO" altLang="en-US" sz="1846" dirty="0">
                <a:solidFill>
                  <a:srgbClr val="1F4976"/>
                </a:solidFill>
              </a:rPr>
              <a:t>, </a:t>
            </a:r>
            <a:r>
              <a:rPr lang="en-GB" altLang="en-US" sz="1846" i="1" dirty="0">
                <a:solidFill>
                  <a:srgbClr val="1F4976"/>
                </a:solidFill>
              </a:rPr>
              <a:t>Supervisor: </a:t>
            </a:r>
            <a:r>
              <a:rPr lang="en-GB" altLang="en-US" sz="1846" i="1" dirty="0" err="1">
                <a:solidFill>
                  <a:srgbClr val="1F4976"/>
                </a:solidFill>
              </a:rPr>
              <a:t>Dr.</a:t>
            </a:r>
            <a:r>
              <a:rPr lang="en-GB" altLang="en-US" sz="1846" i="1" dirty="0">
                <a:solidFill>
                  <a:srgbClr val="1F4976"/>
                </a:solidFill>
              </a:rPr>
              <a:t> </a:t>
            </a:r>
            <a:r>
              <a:rPr lang="en-GB" altLang="en-US" sz="1846" i="1" dirty="0" err="1">
                <a:solidFill>
                  <a:srgbClr val="1F4976"/>
                </a:solidFill>
              </a:rPr>
              <a:t>Radu</a:t>
            </a:r>
            <a:r>
              <a:rPr lang="en-GB" altLang="en-US" sz="1846" i="1" dirty="0">
                <a:solidFill>
                  <a:srgbClr val="1F4976"/>
                </a:solidFill>
              </a:rPr>
              <a:t> </a:t>
            </a:r>
            <a:r>
              <a:rPr lang="en-GB" altLang="en-US" sz="1846" i="1" dirty="0" err="1">
                <a:solidFill>
                  <a:srgbClr val="1F4976"/>
                </a:solidFill>
              </a:rPr>
              <a:t>Precup</a:t>
            </a:r>
            <a:r>
              <a:rPr lang="en-GB" altLang="en-US" sz="1846" i="1" dirty="0">
                <a:solidFill>
                  <a:srgbClr val="1F4976"/>
                </a:solidFill>
              </a:rPr>
              <a:t>, Professor</a:t>
            </a:r>
            <a:endParaRPr lang="ro-RO" altLang="en-US" sz="1846" i="1" dirty="0">
              <a:solidFill>
                <a:srgbClr val="1F4976"/>
              </a:solidFill>
            </a:endParaRPr>
          </a:p>
          <a:p>
            <a:r>
              <a:rPr lang="en-US" altLang="en-US" sz="1846" b="1" dirty="0">
                <a:solidFill>
                  <a:srgbClr val="1F4976"/>
                </a:solidFill>
              </a:rPr>
              <a:t>Research Center of Algebras, Groups and Application</a:t>
            </a:r>
            <a:r>
              <a:rPr lang="ro-RO" altLang="en-US" sz="1846" i="1" dirty="0">
                <a:solidFill>
                  <a:srgbClr val="1F4976"/>
                </a:solidFill>
              </a:rPr>
              <a:t>, </a:t>
            </a:r>
            <a:r>
              <a:rPr lang="en-GB" altLang="en-US" sz="1846" i="1" dirty="0">
                <a:solidFill>
                  <a:srgbClr val="1F4976"/>
                </a:solidFill>
              </a:rPr>
              <a:t>Supervisor: </a:t>
            </a:r>
            <a:r>
              <a:rPr lang="en-GB" altLang="en-US" sz="1846" i="1" dirty="0" err="1">
                <a:solidFill>
                  <a:srgbClr val="1F4976"/>
                </a:solidFill>
              </a:rPr>
              <a:t>Dr.</a:t>
            </a:r>
            <a:r>
              <a:rPr lang="en-GB" altLang="en-US" sz="1846" i="1" dirty="0">
                <a:solidFill>
                  <a:srgbClr val="1F4976"/>
                </a:solidFill>
              </a:rPr>
              <a:t> Andrei </a:t>
            </a:r>
            <a:r>
              <a:rPr lang="en-GB" altLang="en-US" sz="1846" i="1" dirty="0" err="1">
                <a:solidFill>
                  <a:srgbClr val="1F4976"/>
                </a:solidFill>
              </a:rPr>
              <a:t>Mărcuş</a:t>
            </a:r>
            <a:r>
              <a:rPr lang="en-GB" altLang="en-US" sz="1846" i="1" dirty="0">
                <a:solidFill>
                  <a:srgbClr val="1F4976"/>
                </a:solidFill>
              </a:rPr>
              <a:t>, Professor</a:t>
            </a:r>
            <a:endParaRPr lang="ro-RO" altLang="en-US" sz="1846" i="1" dirty="0">
              <a:solidFill>
                <a:srgbClr val="1F4976"/>
              </a:solidFill>
            </a:endParaRPr>
          </a:p>
          <a:p>
            <a:r>
              <a:rPr lang="en-US" altLang="en-US" sz="1846" b="1" dirty="0">
                <a:solidFill>
                  <a:srgbClr val="1F4976"/>
                </a:solidFill>
              </a:rPr>
              <a:t>Applied Computational Intelligence Research Center</a:t>
            </a:r>
            <a:r>
              <a:rPr lang="ro-RO" altLang="en-US" sz="1846" i="1" dirty="0">
                <a:solidFill>
                  <a:srgbClr val="1F4976"/>
                </a:solidFill>
              </a:rPr>
              <a:t>, </a:t>
            </a:r>
            <a:r>
              <a:rPr lang="pt-BR" altLang="en-US" sz="1846" i="1" dirty="0">
                <a:solidFill>
                  <a:srgbClr val="1F4976"/>
                </a:solidFill>
              </a:rPr>
              <a:t>Supervisor: Dr. Horia F. Pop, Professor</a:t>
            </a:r>
          </a:p>
          <a:p>
            <a:r>
              <a:rPr lang="it-IT" altLang="en-US" sz="1846" b="1" dirty="0">
                <a:solidFill>
                  <a:srgbClr val="1F4976"/>
                </a:solidFill>
              </a:rPr>
              <a:t>Software Engineering Research Center</a:t>
            </a:r>
            <a:r>
              <a:rPr lang="ro-RO" altLang="en-US" sz="1846" i="1" dirty="0">
                <a:solidFill>
                  <a:srgbClr val="1F4976"/>
                </a:solidFill>
              </a:rPr>
              <a:t>, </a:t>
            </a:r>
            <a:r>
              <a:rPr lang="it-IT" altLang="en-US" sz="1846" i="1" dirty="0">
                <a:solidFill>
                  <a:srgbClr val="1F4976"/>
                </a:solidFill>
              </a:rPr>
              <a:t>Supervisor: Dr. Simona Motogna, Associate Professor</a:t>
            </a:r>
            <a:endParaRPr lang="ro-RO" altLang="en-US" sz="1846" i="1" dirty="0">
              <a:solidFill>
                <a:srgbClr val="1F4976"/>
              </a:solidFill>
            </a:endParaRPr>
          </a:p>
          <a:p>
            <a:r>
              <a:rPr lang="en-US" altLang="en-US" sz="1846" b="1" dirty="0">
                <a:solidFill>
                  <a:srgbClr val="1F4976"/>
                </a:solidFill>
              </a:rPr>
              <a:t>Centre for the Study of Complexity</a:t>
            </a:r>
            <a:r>
              <a:rPr lang="ro-RO" altLang="en-US" sz="1846" i="1" dirty="0">
                <a:solidFill>
                  <a:srgbClr val="1F4976"/>
                </a:solidFill>
              </a:rPr>
              <a:t>, </a:t>
            </a:r>
            <a:r>
              <a:rPr lang="it-IT" altLang="en-US" sz="1846" i="1" dirty="0">
                <a:solidFill>
                  <a:srgbClr val="1F4976"/>
                </a:solidFill>
              </a:rPr>
              <a:t>Supervisor: Dr. Rodica Lung, Associate Professor</a:t>
            </a:r>
            <a:endParaRPr lang="ro-RO" altLang="en-US" sz="1846" i="1" dirty="0">
              <a:solidFill>
                <a:srgbClr val="1F4976"/>
              </a:solidFill>
            </a:endParaRPr>
          </a:p>
          <a:p>
            <a:endParaRPr lang="en-GB" altLang="en-US" sz="1846" i="1" dirty="0">
              <a:solidFill>
                <a:srgbClr val="1F4976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C9A9-1D58-4154-9CE1-CED2CD8F17A2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942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en-US" dirty="0"/>
              <a:t>Research groups on Mathematics </a:t>
            </a:r>
            <a:br>
              <a:rPr lang="en-US" dirty="0"/>
            </a:br>
            <a:r>
              <a:rPr lang="en-US" sz="2700" dirty="0"/>
              <a:t>accredited by the faculty</a:t>
            </a:r>
            <a:endParaRPr lang="it-IT" sz="2000" dirty="0"/>
          </a:p>
        </p:txBody>
      </p:sp>
      <p:sp>
        <p:nvSpPr>
          <p:cNvPr id="1331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1846" b="1" dirty="0">
                <a:solidFill>
                  <a:srgbClr val="1F4976"/>
                </a:solidFill>
              </a:rPr>
              <a:t>Analysis and Optimization Research Group, </a:t>
            </a:r>
            <a:r>
              <a:rPr lang="en-US" altLang="en-US" sz="1846" i="1" dirty="0">
                <a:solidFill>
                  <a:srgbClr val="1F4976"/>
                </a:solidFill>
              </a:rPr>
              <a:t>Supervisors: Dr. </a:t>
            </a:r>
            <a:r>
              <a:rPr lang="en-US" altLang="en-US" sz="1846" i="1" dirty="0" err="1">
                <a:solidFill>
                  <a:srgbClr val="1F4976"/>
                </a:solidFill>
              </a:rPr>
              <a:t>Kassay</a:t>
            </a:r>
            <a:r>
              <a:rPr lang="en-US" altLang="en-US" sz="1846" i="1" dirty="0">
                <a:solidFill>
                  <a:srgbClr val="1F4976"/>
                </a:solidFill>
              </a:rPr>
              <a:t> </a:t>
            </a:r>
            <a:r>
              <a:rPr lang="en-US" altLang="en-US" sz="1846" i="1" dirty="0" err="1">
                <a:solidFill>
                  <a:srgbClr val="1F4976"/>
                </a:solidFill>
              </a:rPr>
              <a:t>Gábor</a:t>
            </a:r>
            <a:r>
              <a:rPr lang="en-US" altLang="en-US" sz="1846" i="1" dirty="0">
                <a:solidFill>
                  <a:srgbClr val="1F4976"/>
                </a:solidFill>
              </a:rPr>
              <a:t>, Professor and Dr. </a:t>
            </a:r>
            <a:r>
              <a:rPr lang="en-US" altLang="en-US" sz="1846" i="1" dirty="0" err="1">
                <a:solidFill>
                  <a:srgbClr val="1F4976"/>
                </a:solidFill>
              </a:rPr>
              <a:t>Nicolae</a:t>
            </a:r>
            <a:r>
              <a:rPr lang="en-US" altLang="en-US" sz="1846" i="1" dirty="0">
                <a:solidFill>
                  <a:srgbClr val="1F4976"/>
                </a:solidFill>
              </a:rPr>
              <a:t> </a:t>
            </a:r>
            <a:r>
              <a:rPr lang="en-US" altLang="en-US" sz="1846" i="1" dirty="0" err="1">
                <a:solidFill>
                  <a:srgbClr val="1F4976"/>
                </a:solidFill>
              </a:rPr>
              <a:t>Popovici</a:t>
            </a:r>
            <a:r>
              <a:rPr lang="en-US" altLang="en-US" sz="1846" i="1" dirty="0">
                <a:solidFill>
                  <a:srgbClr val="1F4976"/>
                </a:solidFill>
              </a:rPr>
              <a:t>, Professor</a:t>
            </a:r>
          </a:p>
          <a:p>
            <a:r>
              <a:rPr lang="en-US" altLang="en-US" sz="1846" b="1" dirty="0">
                <a:solidFill>
                  <a:srgbClr val="1F4976"/>
                </a:solidFill>
              </a:rPr>
              <a:t>Geometry Research Group</a:t>
            </a:r>
            <a:r>
              <a:rPr lang="en-US" altLang="en-US" sz="1846" i="1" dirty="0">
                <a:solidFill>
                  <a:srgbClr val="1F4976"/>
                </a:solidFill>
              </a:rPr>
              <a:t>, Supervisor: Dr. </a:t>
            </a:r>
            <a:r>
              <a:rPr lang="en-US" altLang="en-US" sz="1846" i="1" dirty="0" err="1">
                <a:solidFill>
                  <a:srgbClr val="1F4976"/>
                </a:solidFill>
              </a:rPr>
              <a:t>Dorin</a:t>
            </a:r>
            <a:r>
              <a:rPr lang="en-US" altLang="en-US" sz="1846" i="1" dirty="0">
                <a:solidFill>
                  <a:srgbClr val="1F4976"/>
                </a:solidFill>
              </a:rPr>
              <a:t> </a:t>
            </a:r>
            <a:r>
              <a:rPr lang="en-US" altLang="en-US" sz="1846" i="1" dirty="0" err="1">
                <a:solidFill>
                  <a:srgbClr val="1F4976"/>
                </a:solidFill>
              </a:rPr>
              <a:t>Andrica</a:t>
            </a:r>
            <a:r>
              <a:rPr lang="en-US" altLang="en-US" sz="1846" i="1" dirty="0">
                <a:solidFill>
                  <a:srgbClr val="1F4976"/>
                </a:solidFill>
              </a:rPr>
              <a:t>, Professor</a:t>
            </a:r>
          </a:p>
          <a:p>
            <a:r>
              <a:rPr lang="en-US" altLang="en-US" sz="1846" b="1" dirty="0">
                <a:solidFill>
                  <a:srgbClr val="1F4976"/>
                </a:solidFill>
              </a:rPr>
              <a:t>Complex Analysis Research Group</a:t>
            </a:r>
            <a:r>
              <a:rPr lang="en-US" altLang="en-US" sz="1846" i="1" dirty="0">
                <a:solidFill>
                  <a:srgbClr val="1F4976"/>
                </a:solidFill>
              </a:rPr>
              <a:t>, Supervisor: Dr. Gabriela </a:t>
            </a:r>
            <a:r>
              <a:rPr lang="en-US" altLang="en-US" sz="1846" i="1" dirty="0" err="1">
                <a:solidFill>
                  <a:srgbClr val="1F4976"/>
                </a:solidFill>
              </a:rPr>
              <a:t>Kohr</a:t>
            </a:r>
            <a:r>
              <a:rPr lang="en-US" altLang="en-US" sz="1846" i="1" dirty="0">
                <a:solidFill>
                  <a:srgbClr val="1F4976"/>
                </a:solidFill>
              </a:rPr>
              <a:t>, Professor</a:t>
            </a:r>
          </a:p>
          <a:p>
            <a:r>
              <a:rPr lang="en-US" altLang="en-US" sz="1846" b="1" dirty="0">
                <a:solidFill>
                  <a:srgbClr val="1F4976"/>
                </a:solidFill>
              </a:rPr>
              <a:t>Nonlinear Operators and Differential Equations Research Group</a:t>
            </a:r>
            <a:r>
              <a:rPr lang="en-US" altLang="en-US" sz="1846" i="1" dirty="0">
                <a:solidFill>
                  <a:srgbClr val="1F4976"/>
                </a:solidFill>
              </a:rPr>
              <a:t>, Supervisors: Dr. </a:t>
            </a:r>
            <a:r>
              <a:rPr lang="en-US" altLang="en-US" sz="1846" i="1" dirty="0" err="1">
                <a:solidFill>
                  <a:srgbClr val="1F4976"/>
                </a:solidFill>
              </a:rPr>
              <a:t>Radu</a:t>
            </a:r>
            <a:r>
              <a:rPr lang="en-US" altLang="en-US" sz="1846" i="1" dirty="0">
                <a:solidFill>
                  <a:srgbClr val="1F4976"/>
                </a:solidFill>
              </a:rPr>
              <a:t> </a:t>
            </a:r>
            <a:r>
              <a:rPr lang="en-US" altLang="en-US" sz="1846" i="1" dirty="0" err="1">
                <a:solidFill>
                  <a:srgbClr val="1F4976"/>
                </a:solidFill>
              </a:rPr>
              <a:t>Precup</a:t>
            </a:r>
            <a:r>
              <a:rPr lang="en-US" altLang="en-US" sz="1846" i="1" dirty="0">
                <a:solidFill>
                  <a:srgbClr val="1F4976"/>
                </a:solidFill>
              </a:rPr>
              <a:t>, Professor and Dr. Adrian </a:t>
            </a:r>
            <a:r>
              <a:rPr lang="en-US" altLang="en-US" sz="1846" i="1" dirty="0" err="1">
                <a:solidFill>
                  <a:srgbClr val="1F4976"/>
                </a:solidFill>
              </a:rPr>
              <a:t>Petruşel</a:t>
            </a:r>
            <a:r>
              <a:rPr lang="en-US" altLang="en-US" sz="1846" i="1" dirty="0">
                <a:solidFill>
                  <a:srgbClr val="1F4976"/>
                </a:solidFill>
              </a:rPr>
              <a:t>, Professor</a:t>
            </a:r>
          </a:p>
          <a:p>
            <a:r>
              <a:rPr lang="en-US" altLang="en-US" sz="1846" b="1" dirty="0">
                <a:solidFill>
                  <a:srgbClr val="1F4976"/>
                </a:solidFill>
              </a:rPr>
              <a:t>Numerical and Stochastic Analysis Research Group</a:t>
            </a:r>
            <a:r>
              <a:rPr lang="en-US" altLang="en-US" sz="1846" i="1" dirty="0">
                <a:solidFill>
                  <a:srgbClr val="1F4976"/>
                </a:solidFill>
              </a:rPr>
              <a:t>, Supervisor: Dr. Octavian </a:t>
            </a:r>
            <a:r>
              <a:rPr lang="en-US" altLang="en-US" sz="1846" i="1" dirty="0" err="1">
                <a:solidFill>
                  <a:srgbClr val="1F4976"/>
                </a:solidFill>
              </a:rPr>
              <a:t>Agratini</a:t>
            </a:r>
            <a:r>
              <a:rPr lang="en-US" altLang="en-US" sz="1846" i="1" dirty="0">
                <a:solidFill>
                  <a:srgbClr val="1F4976"/>
                </a:solidFill>
              </a:rPr>
              <a:t>, Professor</a:t>
            </a:r>
          </a:p>
          <a:p>
            <a:r>
              <a:rPr lang="en-US" altLang="en-US" sz="1846" b="1" dirty="0">
                <a:solidFill>
                  <a:srgbClr val="1F4976"/>
                </a:solidFill>
              </a:rPr>
              <a:t>Mechanics and Astronomy Research Group</a:t>
            </a:r>
            <a:r>
              <a:rPr lang="en-US" altLang="en-US" sz="1846" i="1" dirty="0">
                <a:solidFill>
                  <a:srgbClr val="1F4976"/>
                </a:solidFill>
              </a:rPr>
              <a:t>, Supervisor: Dr. </a:t>
            </a:r>
            <a:r>
              <a:rPr lang="en-US" altLang="en-US" sz="1846" i="1" dirty="0" err="1">
                <a:solidFill>
                  <a:srgbClr val="1F4976"/>
                </a:solidFill>
              </a:rPr>
              <a:t>Mirela</a:t>
            </a:r>
            <a:r>
              <a:rPr lang="en-US" altLang="en-US" sz="1846" i="1" dirty="0">
                <a:solidFill>
                  <a:srgbClr val="1F4976"/>
                </a:solidFill>
              </a:rPr>
              <a:t> </a:t>
            </a:r>
            <a:r>
              <a:rPr lang="en-US" altLang="en-US" sz="1846" i="1" dirty="0" err="1">
                <a:solidFill>
                  <a:srgbClr val="1F4976"/>
                </a:solidFill>
              </a:rPr>
              <a:t>Kohr</a:t>
            </a:r>
            <a:r>
              <a:rPr lang="en-US" altLang="en-US" sz="1846" i="1" dirty="0">
                <a:solidFill>
                  <a:srgbClr val="1F4976"/>
                </a:solidFill>
              </a:rPr>
              <a:t>, Professor</a:t>
            </a:r>
          </a:p>
          <a:p>
            <a:r>
              <a:rPr lang="en-US" altLang="en-US" sz="1846" b="1" dirty="0">
                <a:solidFill>
                  <a:srgbClr val="1F4976"/>
                </a:solidFill>
              </a:rPr>
              <a:t>Simulation Modelling Control and Visualization Research Group</a:t>
            </a:r>
            <a:r>
              <a:rPr lang="en-US" altLang="en-US" sz="1846" i="1" dirty="0">
                <a:solidFill>
                  <a:srgbClr val="1F4976"/>
                </a:solidFill>
              </a:rPr>
              <a:t>, Supervisor: Dr. </a:t>
            </a:r>
            <a:r>
              <a:rPr lang="en-US" altLang="en-US" sz="1846" i="1" dirty="0" err="1">
                <a:solidFill>
                  <a:srgbClr val="1F4976"/>
                </a:solidFill>
              </a:rPr>
              <a:t>Libál</a:t>
            </a:r>
            <a:r>
              <a:rPr lang="en-US" altLang="en-US" sz="1846" i="1" dirty="0">
                <a:solidFill>
                  <a:srgbClr val="1F4976"/>
                </a:solidFill>
              </a:rPr>
              <a:t> </a:t>
            </a:r>
            <a:r>
              <a:rPr lang="en-US" altLang="en-US" sz="1846" i="1" dirty="0" err="1">
                <a:solidFill>
                  <a:srgbClr val="1F4976"/>
                </a:solidFill>
              </a:rPr>
              <a:t>András</a:t>
            </a:r>
            <a:r>
              <a:rPr lang="en-US" altLang="en-US" sz="1846" i="1" dirty="0">
                <a:solidFill>
                  <a:srgbClr val="1F4976"/>
                </a:solidFill>
              </a:rPr>
              <a:t>, Associate Professor</a:t>
            </a:r>
            <a:endParaRPr lang="en-GB" altLang="en-US" sz="1846" i="1" dirty="0">
              <a:solidFill>
                <a:srgbClr val="1F4976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3EA25-7EAA-41C2-8749-4D33986D1F87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340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3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3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3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33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3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3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en-US" dirty="0"/>
              <a:t>Research groups on Computer Science </a:t>
            </a:r>
            <a:br>
              <a:rPr lang="en-US" dirty="0"/>
            </a:br>
            <a:r>
              <a:rPr lang="en-US" sz="2700" dirty="0"/>
              <a:t>accredited by the faculty</a:t>
            </a:r>
            <a:endParaRPr lang="it-IT" sz="2000" dirty="0"/>
          </a:p>
        </p:txBody>
      </p:sp>
      <p:sp>
        <p:nvSpPr>
          <p:cNvPr id="1331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1846" b="1" dirty="0">
                <a:solidFill>
                  <a:srgbClr val="1F4976"/>
                </a:solidFill>
              </a:rPr>
              <a:t>Research group on Machine Learning, </a:t>
            </a:r>
            <a:r>
              <a:rPr lang="en-US" altLang="en-US" sz="1846" i="1" dirty="0">
                <a:solidFill>
                  <a:srgbClr val="1F4976"/>
                </a:solidFill>
              </a:rPr>
              <a:t>Supervisor: Dr. Gabriela </a:t>
            </a:r>
            <a:r>
              <a:rPr lang="en-US" altLang="en-US" sz="1846" i="1" dirty="0" err="1">
                <a:solidFill>
                  <a:srgbClr val="1F4976"/>
                </a:solidFill>
              </a:rPr>
              <a:t>Czibula</a:t>
            </a:r>
            <a:r>
              <a:rPr lang="en-US" altLang="en-US" sz="1846" i="1" dirty="0">
                <a:solidFill>
                  <a:srgbClr val="1F4976"/>
                </a:solidFill>
              </a:rPr>
              <a:t>, Professor</a:t>
            </a:r>
          </a:p>
          <a:p>
            <a:r>
              <a:rPr lang="en-US" altLang="en-US" sz="1846" b="1" dirty="0">
                <a:solidFill>
                  <a:srgbClr val="1F4976"/>
                </a:solidFill>
              </a:rPr>
              <a:t>Distributed Systems and Web Communication Research Group, </a:t>
            </a:r>
            <a:r>
              <a:rPr lang="en-US" altLang="en-US" sz="1846" i="1" dirty="0">
                <a:solidFill>
                  <a:srgbClr val="1F4976"/>
                </a:solidFill>
              </a:rPr>
              <a:t>Supervisor: Dr. </a:t>
            </a:r>
            <a:r>
              <a:rPr lang="en-US" altLang="en-US" sz="1846" i="1" dirty="0" err="1">
                <a:solidFill>
                  <a:srgbClr val="1F4976"/>
                </a:solidFill>
              </a:rPr>
              <a:t>Rareş</a:t>
            </a:r>
            <a:r>
              <a:rPr lang="en-US" altLang="en-US" sz="1846" i="1" dirty="0">
                <a:solidFill>
                  <a:srgbClr val="1F4976"/>
                </a:solidFill>
              </a:rPr>
              <a:t> </a:t>
            </a:r>
            <a:r>
              <a:rPr lang="en-US" altLang="en-US" sz="1846" i="1" dirty="0" err="1">
                <a:solidFill>
                  <a:srgbClr val="1F4976"/>
                </a:solidFill>
              </a:rPr>
              <a:t>Boian</a:t>
            </a:r>
            <a:r>
              <a:rPr lang="en-US" altLang="en-US" sz="1846" i="1" dirty="0">
                <a:solidFill>
                  <a:srgbClr val="1F4976"/>
                </a:solidFill>
              </a:rPr>
              <a:t>, Associate Professor</a:t>
            </a:r>
          </a:p>
          <a:p>
            <a:r>
              <a:rPr lang="en-US" altLang="en-US" sz="1846" b="1" dirty="0">
                <a:solidFill>
                  <a:srgbClr val="1F4976"/>
                </a:solidFill>
              </a:rPr>
              <a:t>High Performance Interdisciplinary Applications Research Group, </a:t>
            </a:r>
            <a:r>
              <a:rPr lang="en-US" altLang="en-US" sz="1846" i="1" dirty="0">
                <a:solidFill>
                  <a:srgbClr val="1F4976"/>
                </a:solidFill>
              </a:rPr>
              <a:t>Supervisor: Dr. Virginia </a:t>
            </a:r>
            <a:r>
              <a:rPr lang="en-US" altLang="en-US" sz="1846" i="1" dirty="0" err="1">
                <a:solidFill>
                  <a:srgbClr val="1F4976"/>
                </a:solidFill>
              </a:rPr>
              <a:t>Niculescu</a:t>
            </a:r>
            <a:r>
              <a:rPr lang="en-US" altLang="en-US" sz="1846" i="1" dirty="0">
                <a:solidFill>
                  <a:srgbClr val="1F4976"/>
                </a:solidFill>
              </a:rPr>
              <a:t>, Associate Professor</a:t>
            </a:r>
          </a:p>
          <a:p>
            <a:r>
              <a:rPr lang="en-US" altLang="en-US" sz="1846" b="1" dirty="0">
                <a:solidFill>
                  <a:srgbClr val="1F4976"/>
                </a:solidFill>
              </a:rPr>
              <a:t>Formal Concept Analysis Research Group, </a:t>
            </a:r>
            <a:r>
              <a:rPr lang="en-US" altLang="en-US" sz="1846" i="1" dirty="0">
                <a:solidFill>
                  <a:srgbClr val="1F4976"/>
                </a:solidFill>
              </a:rPr>
              <a:t>Supervisor: Dr. Christian </a:t>
            </a:r>
            <a:r>
              <a:rPr lang="en-US" altLang="en-US" sz="1846" i="1" dirty="0" err="1">
                <a:solidFill>
                  <a:srgbClr val="1F4976"/>
                </a:solidFill>
              </a:rPr>
              <a:t>Săcărea</a:t>
            </a:r>
            <a:r>
              <a:rPr lang="en-US" altLang="en-US" sz="1846" i="1" dirty="0">
                <a:solidFill>
                  <a:srgbClr val="1F4976"/>
                </a:solidFill>
              </a:rPr>
              <a:t>, Associate Professor</a:t>
            </a:r>
          </a:p>
          <a:p>
            <a:r>
              <a:rPr lang="en-GB" altLang="en-US" sz="1846" b="1" dirty="0">
                <a:solidFill>
                  <a:srgbClr val="1F4976"/>
                </a:solidFill>
              </a:rPr>
              <a:t>Metaheuristics for Complex Systems Research Group, </a:t>
            </a:r>
            <a:r>
              <a:rPr lang="en-GB" altLang="en-US" sz="1846" i="1" dirty="0">
                <a:solidFill>
                  <a:srgbClr val="1F4976"/>
                </a:solidFill>
              </a:rPr>
              <a:t>Supervisors: </a:t>
            </a:r>
            <a:r>
              <a:rPr lang="en-GB" altLang="en-US" sz="1846" i="1" dirty="0" err="1">
                <a:solidFill>
                  <a:srgbClr val="1F4976"/>
                </a:solidFill>
              </a:rPr>
              <a:t>Dr.</a:t>
            </a:r>
            <a:r>
              <a:rPr lang="en-GB" altLang="en-US" sz="1846" i="1" dirty="0">
                <a:solidFill>
                  <a:srgbClr val="1F4976"/>
                </a:solidFill>
              </a:rPr>
              <a:t> </a:t>
            </a:r>
            <a:r>
              <a:rPr lang="en-GB" altLang="en-US" sz="1846" i="1" dirty="0" err="1">
                <a:solidFill>
                  <a:srgbClr val="1F4976"/>
                </a:solidFill>
              </a:rPr>
              <a:t>Anca</a:t>
            </a:r>
            <a:r>
              <a:rPr lang="en-GB" altLang="en-US" sz="1846" i="1" dirty="0">
                <a:solidFill>
                  <a:srgbClr val="1F4976"/>
                </a:solidFill>
              </a:rPr>
              <a:t> </a:t>
            </a:r>
            <a:r>
              <a:rPr lang="en-GB" altLang="en-US" sz="1846" i="1" dirty="0" err="1">
                <a:solidFill>
                  <a:srgbClr val="1F4976"/>
                </a:solidFill>
              </a:rPr>
              <a:t>Andreica</a:t>
            </a:r>
            <a:r>
              <a:rPr lang="en-GB" altLang="en-US" sz="1846" i="1" dirty="0">
                <a:solidFill>
                  <a:srgbClr val="1F4976"/>
                </a:solidFill>
              </a:rPr>
              <a:t>, Professor and </a:t>
            </a:r>
            <a:r>
              <a:rPr lang="en-GB" altLang="en-US" sz="1846" i="1" dirty="0" err="1">
                <a:solidFill>
                  <a:srgbClr val="1F4976"/>
                </a:solidFill>
              </a:rPr>
              <a:t>Dr.</a:t>
            </a:r>
            <a:r>
              <a:rPr lang="en-GB" altLang="en-US" sz="1846" i="1" dirty="0">
                <a:solidFill>
                  <a:srgbClr val="1F4976"/>
                </a:solidFill>
              </a:rPr>
              <a:t> Laura </a:t>
            </a:r>
            <a:r>
              <a:rPr lang="en-GB" altLang="en-US" sz="1846" i="1" dirty="0" err="1">
                <a:solidFill>
                  <a:srgbClr val="1F4976"/>
                </a:solidFill>
              </a:rPr>
              <a:t>Dioșan</a:t>
            </a:r>
            <a:r>
              <a:rPr lang="en-GB" altLang="en-US" sz="1846" i="1" dirty="0">
                <a:solidFill>
                  <a:srgbClr val="1F4976"/>
                </a:solidFill>
              </a:rPr>
              <a:t>, Professor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24ECE-3423-40CA-B9CD-C5905BE69CD6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17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6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0315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Faculty of Mathematics and Computer Science</a:t>
            </a:r>
            <a:br>
              <a:rPr lang="en-US" sz="3600" dirty="0"/>
            </a:br>
            <a:r>
              <a:rPr lang="en-US" sz="2800" dirty="0"/>
              <a:t>Babe</a:t>
            </a:r>
            <a:r>
              <a:rPr lang="ro-RO" sz="2800" dirty="0"/>
              <a:t>ș</a:t>
            </a:r>
            <a:r>
              <a:rPr lang="en-US" sz="2800" dirty="0"/>
              <a:t>-</a:t>
            </a:r>
            <a:r>
              <a:rPr lang="en-US" sz="2800" dirty="0" err="1"/>
              <a:t>Bolyai</a:t>
            </a:r>
            <a:r>
              <a:rPr lang="en-US" sz="2800" dirty="0"/>
              <a:t> University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o-RO" dirty="0"/>
              <a:t>Motto</a:t>
            </a:r>
            <a:r>
              <a:rPr lang="en-US" dirty="0"/>
              <a:t>: Your Career, Our Duty</a:t>
            </a:r>
          </a:p>
        </p:txBody>
      </p:sp>
    </p:spTree>
    <p:extLst>
      <p:ext uri="{BB962C8B-B14F-4D97-AF65-F5344CB8AC3E}">
        <p14:creationId xmlns:p14="http://schemas.microsoft.com/office/powerpoint/2010/main" val="741964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Being an important component of a prestigious University, the Faculty of Mathematics and Computer Science is now a perfect blending of tradition and present, modernity and experience.</a:t>
            </a:r>
          </a:p>
          <a:p>
            <a:r>
              <a:rPr lang="en-US" altLang="en-US" sz="2200" dirty="0"/>
              <a:t>The classification of the Mathematics field in</a:t>
            </a:r>
            <a:r>
              <a:rPr lang="ro-RO" altLang="en-US" sz="2200" dirty="0"/>
              <a:t> </a:t>
            </a:r>
            <a:r>
              <a:rPr lang="ro-RO" altLang="en-US" sz="2200" i="1" dirty="0"/>
              <a:t>Best Global Universities</a:t>
            </a:r>
            <a:r>
              <a:rPr lang="ro-RO" altLang="en-US" sz="2200" dirty="0"/>
              <a:t> </a:t>
            </a:r>
            <a:r>
              <a:rPr lang="en-US" altLang="en-US" sz="2200" dirty="0"/>
              <a:t>and</a:t>
            </a:r>
            <a:r>
              <a:rPr lang="ro-RO" altLang="en-US" sz="2200" dirty="0"/>
              <a:t> </a:t>
            </a:r>
            <a:r>
              <a:rPr lang="ro-RO" altLang="en-US" sz="2200" i="1" dirty="0"/>
              <a:t>The world</a:t>
            </a:r>
            <a:r>
              <a:rPr lang="en-US" altLang="en-US" sz="2200" i="1" dirty="0"/>
              <a:t>’</a:t>
            </a:r>
            <a:r>
              <a:rPr lang="ro-RO" altLang="en-US" sz="2200" i="1" dirty="0"/>
              <a:t>s best universities for Mathematics</a:t>
            </a:r>
            <a:r>
              <a:rPr lang="ro-RO" altLang="en-US" sz="2200" dirty="0"/>
              <a:t> </a:t>
            </a:r>
            <a:r>
              <a:rPr lang="en-US" altLang="en-US" sz="2200" dirty="0"/>
              <a:t>rankings</a:t>
            </a:r>
            <a:r>
              <a:rPr lang="en-US" sz="2200" dirty="0"/>
              <a:t> is a recognition of the value of the School of Mathematics from Romania and in particular from Babes-</a:t>
            </a:r>
            <a:r>
              <a:rPr lang="en-US" sz="2200" dirty="0" err="1"/>
              <a:t>Bolyai</a:t>
            </a:r>
            <a:r>
              <a:rPr lang="en-US" sz="2200" dirty="0"/>
              <a:t> University in Cluj-Napoca, a value based on tradition, work and seriousness in a climate of honest competition.</a:t>
            </a:r>
            <a:endParaRPr lang="en-US" altLang="en-US" sz="220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57058-6069-4D3B-A5BC-3F9E21D8C9D1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919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422" y="1825625"/>
            <a:ext cx="4842874" cy="4351338"/>
          </a:xfrm>
        </p:spPr>
        <p:txBody>
          <a:bodyPr>
            <a:normAutofit/>
          </a:bodyPr>
          <a:lstStyle/>
          <a:p>
            <a:r>
              <a:rPr lang="en-US" sz="2200" dirty="0"/>
              <a:t>Cluj-Napoca has become an important </a:t>
            </a:r>
            <a:r>
              <a:rPr lang="en-US" sz="2200" dirty="0" err="1"/>
              <a:t>centre</a:t>
            </a:r>
            <a:r>
              <a:rPr lang="en-US" sz="2200" dirty="0"/>
              <a:t> for Information Technology and Communications on the map of Europe due to the good training of the Computer Science graduates from our faculty.</a:t>
            </a:r>
          </a:p>
          <a:p>
            <a:r>
              <a:rPr lang="en-US" sz="2200" dirty="0"/>
              <a:t>Graduates of Computer Science at Babes-</a:t>
            </a:r>
            <a:r>
              <a:rPr lang="en-US" sz="2200" dirty="0" err="1"/>
              <a:t>Bolyai</a:t>
            </a:r>
            <a:r>
              <a:rPr lang="en-US" sz="2200" dirty="0"/>
              <a:t> University are highly valued by companies in the field, with a real "talent hunting" going on even since their student years.</a:t>
            </a:r>
            <a:endParaRPr lang="en-US" altLang="en-US" sz="2200" dirty="0">
              <a:solidFill>
                <a:srgbClr val="1F4976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272" y="1646237"/>
            <a:ext cx="2461845" cy="1145044"/>
          </a:xfrm>
          <a:prstGeom prst="roundRect">
            <a:avLst>
              <a:gd name="adj" fmla="val 53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6061" y="4680605"/>
            <a:ext cx="2461846" cy="11450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3765B-D067-4221-A581-38407BEFF775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271" y="3163421"/>
            <a:ext cx="2461845" cy="1145044"/>
          </a:xfrm>
          <a:prstGeom prst="roundRect">
            <a:avLst>
              <a:gd name="adj" fmla="val 530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7690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Depart</a:t>
            </a:r>
            <a:r>
              <a:rPr lang="ro-RO" dirty="0"/>
              <a:t>a</a:t>
            </a:r>
            <a:r>
              <a:rPr lang="en-US" dirty="0" err="1"/>
              <a:t>ments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Faculty of Mathematics and Computer Science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4294967295"/>
          </p:nvPr>
        </p:nvSpPr>
        <p:spPr>
          <a:xfrm>
            <a:off x="0" y="6362700"/>
            <a:ext cx="2057400" cy="365125"/>
          </a:xfrm>
        </p:spPr>
        <p:txBody>
          <a:bodyPr/>
          <a:lstStyle/>
          <a:p>
            <a:fld id="{50B94B94-CFA2-4301-8A2E-34A8AB38C673}" type="datetime1">
              <a:rPr lang="ro-RO" smtClean="0"/>
              <a:t>08.12.2024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086600" y="6351588"/>
            <a:ext cx="2057400" cy="365125"/>
          </a:xfrm>
        </p:spPr>
        <p:txBody>
          <a:bodyPr/>
          <a:lstStyle/>
          <a:p>
            <a:fld id="{F15DF4B7-D390-4743-BC4A-39E252620E6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27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Departaments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03585"/>
            <a:ext cx="8229600" cy="3516923"/>
          </a:xfrm>
        </p:spPr>
        <p:txBody>
          <a:bodyPr>
            <a:normAutofit/>
          </a:bodyPr>
          <a:lstStyle/>
          <a:p>
            <a:pPr algn="just"/>
            <a:r>
              <a:rPr lang="ro-RO" altLang="en-US" sz="2492" dirty="0"/>
              <a:t> </a:t>
            </a:r>
            <a:r>
              <a:rPr lang="en-US" altLang="en-US" sz="2492" dirty="0"/>
              <a:t>Department of Mathematics</a:t>
            </a:r>
          </a:p>
          <a:p>
            <a:pPr algn="just"/>
            <a:r>
              <a:rPr lang="en-US" altLang="en-US" sz="2492" dirty="0"/>
              <a:t> Department of Computer Science</a:t>
            </a:r>
          </a:p>
          <a:p>
            <a:pPr algn="just"/>
            <a:r>
              <a:rPr lang="en-US" altLang="en-US" sz="2492" dirty="0"/>
              <a:t> Department of Mathematics and Computer Science in Hungarian</a:t>
            </a:r>
            <a:endParaRPr lang="en-GB" altLang="en-US" sz="2492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63397-C003-4BAE-BCA5-A4EAA69C826B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337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o-RO" dirty="0"/>
              <a:t>Specialisations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Faculty of Mathematics and Computer Science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4294967295"/>
          </p:nvPr>
        </p:nvSpPr>
        <p:spPr>
          <a:xfrm>
            <a:off x="0" y="6362700"/>
            <a:ext cx="2057400" cy="365125"/>
          </a:xfrm>
        </p:spPr>
        <p:txBody>
          <a:bodyPr/>
          <a:lstStyle/>
          <a:p>
            <a:fld id="{41180783-9B11-4DFF-AE62-41CD56C91714}" type="datetime1">
              <a:rPr lang="ro-RO" smtClean="0"/>
              <a:t>08.12.2024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7086600" y="6351588"/>
            <a:ext cx="2057400" cy="365125"/>
          </a:xfrm>
        </p:spPr>
        <p:txBody>
          <a:bodyPr/>
          <a:lstStyle/>
          <a:p>
            <a:fld id="{F15DF4B7-D390-4743-BC4A-39E252620E6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994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Mathematics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/>
            <a:endParaRPr lang="en-GB" altLang="en-US" sz="2200" dirty="0">
              <a:solidFill>
                <a:srgbClr val="1F4976"/>
              </a:solidFill>
            </a:endParaRPr>
          </a:p>
          <a:p>
            <a:pPr marL="0" indent="0"/>
            <a:r>
              <a:rPr lang="en-GB" altLang="en-US" sz="2200" dirty="0">
                <a:solidFill>
                  <a:srgbClr val="1F4976"/>
                </a:solidFill>
              </a:rPr>
              <a:t>Mathematics Romanian</a:t>
            </a:r>
          </a:p>
          <a:p>
            <a:pPr marL="0" indent="0"/>
            <a:r>
              <a:rPr lang="en-GB" altLang="en-US" sz="2200" dirty="0">
                <a:solidFill>
                  <a:srgbClr val="1F4976"/>
                </a:solidFill>
              </a:rPr>
              <a:t>Mathematics Hungarian</a:t>
            </a:r>
          </a:p>
          <a:p>
            <a:pPr marL="0" indent="0"/>
            <a:r>
              <a:rPr lang="en-GB" altLang="en-US" sz="2200" dirty="0">
                <a:solidFill>
                  <a:srgbClr val="1F4976"/>
                </a:solidFill>
              </a:rPr>
              <a:t>Mathematics Computer Science Romanian</a:t>
            </a:r>
          </a:p>
          <a:p>
            <a:pPr marL="0" indent="0"/>
            <a:r>
              <a:rPr lang="en-GB" altLang="en-US" sz="2200" dirty="0">
                <a:solidFill>
                  <a:srgbClr val="1F4976"/>
                </a:solidFill>
              </a:rPr>
              <a:t>Mathematics Computer Science Hungarian</a:t>
            </a:r>
          </a:p>
          <a:p>
            <a:pPr marL="0" indent="0"/>
            <a:r>
              <a:rPr lang="en-GB" altLang="en-US" sz="2200" dirty="0">
                <a:solidFill>
                  <a:srgbClr val="1F4976"/>
                </a:solidFill>
              </a:rPr>
              <a:t>Mathematics Computer Science English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Computer science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endParaRPr lang="en-US" altLang="en-US" sz="2200" dirty="0">
              <a:solidFill>
                <a:srgbClr val="1F4976"/>
              </a:solidFill>
            </a:endParaRPr>
          </a:p>
          <a:p>
            <a:r>
              <a:rPr lang="en-US" altLang="en-US" sz="2200" dirty="0">
                <a:solidFill>
                  <a:srgbClr val="1F4976"/>
                </a:solidFill>
              </a:rPr>
              <a:t>Computer Science Romanian</a:t>
            </a:r>
          </a:p>
          <a:p>
            <a:r>
              <a:rPr lang="en-US" altLang="en-US" sz="2200" dirty="0">
                <a:solidFill>
                  <a:srgbClr val="1F4976"/>
                </a:solidFill>
              </a:rPr>
              <a:t>Computer Science English</a:t>
            </a:r>
          </a:p>
          <a:p>
            <a:r>
              <a:rPr lang="en-US" altLang="en-US" sz="2200" dirty="0">
                <a:solidFill>
                  <a:srgbClr val="1F4976"/>
                </a:solidFill>
              </a:rPr>
              <a:t>Computer Science Hungarian</a:t>
            </a:r>
          </a:p>
          <a:p>
            <a:r>
              <a:rPr lang="en-US" altLang="en-US" sz="2200" dirty="0">
                <a:solidFill>
                  <a:srgbClr val="1F4976"/>
                </a:solidFill>
              </a:rPr>
              <a:t>Computer Science German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Bachelor’</a:t>
            </a:r>
            <a:r>
              <a:rPr lang="ro-RO" dirty="0"/>
              <a:t>s academic program</a:t>
            </a:r>
            <a:r>
              <a:rPr lang="en-US" dirty="0" err="1"/>
              <a:t>mes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DA75B-419D-4F60-A7A2-58E025B68796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16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3" grpId="0" build="p"/>
      <p:bldP spid="5" grpId="0" build="p" animBg="1"/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Master</a:t>
            </a:r>
            <a:r>
              <a:rPr lang="en-US" dirty="0"/>
              <a:t>’</a:t>
            </a:r>
            <a:r>
              <a:rPr lang="ro-RO" dirty="0"/>
              <a:t>s academic program</a:t>
            </a:r>
            <a:r>
              <a:rPr lang="en-US" dirty="0" err="1"/>
              <a:t>mes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Computer science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half" idx="15"/>
          </p:nvPr>
        </p:nvSpPr>
        <p:spPr/>
        <p:txBody>
          <a:bodyPr>
            <a:normAutofit lnSpcReduction="10000"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Data Analysis and Modelling Hungarian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Databases Romanian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High Performance Computing and Big Data Analytics English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Modern Methods in Teaching Computer Science Romanian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Modern Methods in Teaching Computer Science Hungarian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Software Engineering English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Applied Computational Intelligence English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Component-Based Programming English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Enterprise Software Design and Development Hungarian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Distributed Systems in Internet Romanian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Advanced Computer Science Systems: Modeling, Design and Development German, English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Mathematics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Computational Mathematics Hungarian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Modern Methods in Teaching Mathematics Romanian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Modern Methods in Teaching Mathematics Hungarian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Advanced Mathematics English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Education Sciences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Master in Didactics - Computer Science Romanian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Master in Didactics - Mathematics Hungarian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Master in Didactics - Computer Science Hungarian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07429-E694-4181-9306-F6EF1EFC1213}" type="datetime1">
              <a:rPr lang="ro-RO" smtClean="0"/>
              <a:t>08.12.2024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DF4B7-D390-4743-BC4A-39E252620E6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990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13" grpId="0" build="p"/>
      <p:bldP spid="5" grpId="0" build="p" animBg="1"/>
      <p:bldP spid="14" grpId="0" build="p"/>
      <p:bldP spid="12" grpId="0" build="p" animBg="1"/>
      <p:bldP spid="15" grpId="0" build="p"/>
    </p:bldLst>
  </p:timing>
</p:sld>
</file>

<file path=ppt/theme/theme1.xml><?xml version="1.0" encoding="utf-8"?>
<a:theme xmlns:a="http://schemas.openxmlformats.org/drawingml/2006/main" name="Slide cu continut text">
  <a:themeElements>
    <a:clrScheme name="CSThemeColors">
      <a:dk1>
        <a:srgbClr val="004174"/>
      </a:dk1>
      <a:lt1>
        <a:sysClr val="window" lastClr="FFFFFF"/>
      </a:lt1>
      <a:dk2>
        <a:srgbClr val="004174"/>
      </a:dk2>
      <a:lt2>
        <a:srgbClr val="F5E1BE"/>
      </a:lt2>
      <a:accent1>
        <a:srgbClr val="004174"/>
      </a:accent1>
      <a:accent2>
        <a:srgbClr val="F5E1BE"/>
      </a:accent2>
      <a:accent3>
        <a:srgbClr val="004174"/>
      </a:accent3>
      <a:accent4>
        <a:srgbClr val="F5E1BE"/>
      </a:accent4>
      <a:accent5>
        <a:srgbClr val="004174"/>
      </a:accent5>
      <a:accent6>
        <a:srgbClr val="F5E1BE"/>
      </a:accent6>
      <a:hlink>
        <a:srgbClr val="004174"/>
      </a:hlink>
      <a:folHlink>
        <a:srgbClr val="F5E1BE"/>
      </a:folHlink>
    </a:clrScheme>
    <a:fontScheme name="CSThemeFonts">
      <a:majorFont>
        <a:latin typeface="Oswald Regular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2043</TotalTime>
  <Words>695</Words>
  <Application>Microsoft Office PowerPoint</Application>
  <PresentationFormat>On-screen Show (4:3)</PresentationFormat>
  <Paragraphs>99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Lato</vt:lpstr>
      <vt:lpstr>Oswald Regular</vt:lpstr>
      <vt:lpstr>Slide cu continut text</vt:lpstr>
      <vt:lpstr>Presentation</vt:lpstr>
      <vt:lpstr>Faculty of Mathematics and Computer Science Babeș-Bolyai University</vt:lpstr>
      <vt:lpstr>About us</vt:lpstr>
      <vt:lpstr>About us</vt:lpstr>
      <vt:lpstr>Departaments</vt:lpstr>
      <vt:lpstr>Departaments</vt:lpstr>
      <vt:lpstr>Specialisations</vt:lpstr>
      <vt:lpstr>Bachelor’s academic programmes</vt:lpstr>
      <vt:lpstr>Master’s academic programmes</vt:lpstr>
      <vt:lpstr>Research Centers</vt:lpstr>
      <vt:lpstr>Accredited Research Centers  by the Babeş-Bolyai University</vt:lpstr>
      <vt:lpstr>Research groups on Mathematics  accredited by the faculty</vt:lpstr>
      <vt:lpstr>Research groups on Computer Science  accredited by the faculty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DIANA-FLORINA SOTROPA</dc:creator>
  <cp:lastModifiedBy>RĂZVAN-GABRIEL PETEC</cp:lastModifiedBy>
  <cp:revision>78</cp:revision>
  <dcterms:created xsi:type="dcterms:W3CDTF">2021-11-02T13:21:59Z</dcterms:created>
  <dcterms:modified xsi:type="dcterms:W3CDTF">2024-12-08T15:23:33Z</dcterms:modified>
</cp:coreProperties>
</file>

<file path=docProps/thumbnail.jpeg>
</file>